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69" r:id="rId4"/>
    <p:sldId id="256" r:id="rId5"/>
    <p:sldId id="258" r:id="rId6"/>
    <p:sldId id="259" r:id="rId7"/>
    <p:sldId id="270" r:id="rId8"/>
    <p:sldId id="257" r:id="rId9"/>
    <p:sldId id="260" r:id="rId10"/>
    <p:sldId id="267" r:id="rId11"/>
    <p:sldId id="261" r:id="rId12"/>
    <p:sldId id="262" r:id="rId13"/>
    <p:sldId id="264" r:id="rId14"/>
    <p:sldId id="266" r:id="rId15"/>
    <p:sldId id="265" r:id="rId16"/>
    <p:sldId id="271" r:id="rId17"/>
    <p:sldId id="263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DDE9EC"/>
                </a:solidFill>
              </a:rPr>
              <a:pPr/>
              <a:t>12/03/2015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DDE9EC"/>
                </a:solidFill>
              </a:rPr>
              <a:pPr/>
              <a:t>12/03/2015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DDE9EC"/>
                </a:solidFill>
              </a:rPr>
              <a:pPr/>
              <a:t>12/03/2015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DDE9EC"/>
                </a:solidFill>
              </a:rPr>
              <a:pPr/>
              <a:t>12/03/2015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8696191-27F1-4296-8F26-76321F39A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A09A97F-D881-4884-8C8B-39F6369BB1C0}" type="datetimeFigureOut">
              <a:rPr lang="en-US" smtClean="0"/>
              <a:pPr/>
              <a:t>12/03/2015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427F15-97C7-4E87-835C-EA317AEB2D93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7E5459A-5503-44C0-924D-505DC2A5D076}" type="datetimeFigureOut">
              <a:rPr lang="en-US" smtClean="0">
                <a:solidFill>
                  <a:srgbClr val="464653"/>
                </a:solidFill>
              </a:rPr>
              <a:pPr/>
              <a:t>12/03/2015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838200"/>
          </a:xfrm>
        </p:spPr>
        <p:txBody>
          <a:bodyPr/>
          <a:lstStyle/>
          <a:p>
            <a:r>
              <a:rPr lang="en-US" dirty="0" smtClean="0"/>
              <a:t>Primary Source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077200" cy="5486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1)  What is this quote talking about?</a:t>
            </a:r>
          </a:p>
          <a:p>
            <a:r>
              <a:rPr lang="en-US" sz="2800" dirty="0" smtClean="0"/>
              <a:t>2) What does it tell us about this era?</a:t>
            </a:r>
          </a:p>
          <a:p>
            <a:endParaRPr lang="en-US" dirty="0" smtClean="0"/>
          </a:p>
          <a:p>
            <a:r>
              <a:rPr lang="en-US" sz="2400" dirty="0" smtClean="0"/>
              <a:t>If it had not been for these things, I might have lived out my life talking at street corners to scorning men. I might have died, unmarked, unknown, a failure. Now we are not a failure. This is our career and our triumph. </a:t>
            </a:r>
            <a:r>
              <a:rPr lang="en-US" sz="2400" b="1" dirty="0" smtClean="0"/>
              <a:t>Never in our full life could we hope to do such work for tolerance, for justice, for man's understanding of man as now we do by accident.</a:t>
            </a:r>
            <a:r>
              <a:rPr lang="en-US" sz="2400" dirty="0" smtClean="0"/>
              <a:t> Our words — our lives — our pains — nothing! The taking of our lives — lives of a good shoemaker and a poor fish-peddler — all! </a:t>
            </a:r>
            <a:r>
              <a:rPr lang="en-US" sz="2400" b="1" dirty="0" smtClean="0"/>
              <a:t>That last moment belongs to us — that agony is our triumph.</a:t>
            </a:r>
          </a:p>
          <a:p>
            <a:pPr algn="r"/>
            <a:r>
              <a:rPr lang="en-US" sz="2400" b="1" dirty="0" smtClean="0"/>
              <a:t>Nicola Vanzetti - 1927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85750"/>
            <a:ext cx="8458200" cy="1143000"/>
          </a:xfrm>
        </p:spPr>
        <p:txBody>
          <a:bodyPr/>
          <a:lstStyle/>
          <a:p>
            <a:r>
              <a:rPr lang="en-US" sz="4400" dirty="0" smtClean="0"/>
              <a:t>What happened to Sacco &amp; Vanzetti?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3657600" cy="4590288"/>
          </a:xfrm>
        </p:spPr>
        <p:txBody>
          <a:bodyPr/>
          <a:lstStyle/>
          <a:p>
            <a:r>
              <a:rPr lang="en-US" i="1" dirty="0" smtClean="0"/>
              <a:t>Questionable trial</a:t>
            </a:r>
          </a:p>
          <a:p>
            <a:endParaRPr lang="en-US" i="1" dirty="0"/>
          </a:p>
          <a:p>
            <a:r>
              <a:rPr lang="en-US" i="1" dirty="0" smtClean="0"/>
              <a:t>S &amp; V found guilty largely b/c they were anarchists and immigrants</a:t>
            </a:r>
          </a:p>
          <a:p>
            <a:endParaRPr lang="en-US" i="1" dirty="0"/>
          </a:p>
          <a:p>
            <a:r>
              <a:rPr lang="en-US" i="1" dirty="0" smtClean="0"/>
              <a:t>Executed in 1927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8834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DOES THIS MEAN</a:t>
            </a:r>
            <a:r>
              <a:rPr lang="en-US" sz="2400" dirty="0" smtClean="0"/>
              <a:t>?</a:t>
            </a:r>
            <a:endParaRPr lang="en-US" sz="2400" dirty="0"/>
          </a:p>
          <a:p>
            <a:r>
              <a:rPr lang="en-US" sz="2400" dirty="0" smtClean="0"/>
              <a:t>“I might have died, unmarked, unknown, a failure. Now we are not a failure.  This is our career and our triumph”  Bartolomeo Vanzetti before his execution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838200"/>
            <a:ext cx="52387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52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620000" cy="1143000"/>
          </a:xfrm>
        </p:spPr>
        <p:txBody>
          <a:bodyPr/>
          <a:lstStyle/>
          <a:p>
            <a:r>
              <a:rPr lang="en-US" dirty="0" smtClean="0"/>
              <a:t>Why did the KKK return?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990600"/>
            <a:ext cx="4114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KKK wanted to restrict immigration the most</a:t>
            </a:r>
          </a:p>
          <a:p>
            <a:endParaRPr lang="en-US" i="1" dirty="0"/>
          </a:p>
          <a:p>
            <a:r>
              <a:rPr lang="en-US" i="1" dirty="0" smtClean="0"/>
              <a:t>Expands targets to include Catholics, Jews, immigrants and the “un-American”</a:t>
            </a:r>
          </a:p>
          <a:p>
            <a:endParaRPr lang="en-US" i="1" dirty="0"/>
          </a:p>
          <a:p>
            <a:r>
              <a:rPr lang="en-US" i="1" dirty="0" smtClean="0"/>
              <a:t>Goal = preserve America’s white Protestant civilization</a:t>
            </a:r>
          </a:p>
          <a:p>
            <a:endParaRPr lang="en-US" i="1" dirty="0"/>
          </a:p>
          <a:p>
            <a:r>
              <a:rPr lang="en-US" i="1" dirty="0" smtClean="0"/>
              <a:t>KKK + </a:t>
            </a:r>
            <a:r>
              <a:rPr lang="en-US" i="1" dirty="0" err="1" smtClean="0"/>
              <a:t>Nativism</a:t>
            </a:r>
            <a:r>
              <a:rPr lang="en-US" i="1" dirty="0" smtClean="0"/>
              <a:t> = 4 million members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371600"/>
            <a:ext cx="46341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50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47914"/>
            <a:ext cx="5638800" cy="6310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-304800"/>
            <a:ext cx="7620000" cy="1143000"/>
          </a:xfrm>
        </p:spPr>
        <p:txBody>
          <a:bodyPr/>
          <a:lstStyle/>
          <a:p>
            <a:r>
              <a:rPr lang="en-US" dirty="0" smtClean="0"/>
              <a:t>Analyze this </a:t>
            </a:r>
            <a:r>
              <a:rPr lang="en-US" dirty="0"/>
              <a:t>P</a:t>
            </a:r>
            <a:r>
              <a:rPr lang="en-US" dirty="0" smtClean="0"/>
              <a:t>olitical Cartoon.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153400" cy="1265238"/>
          </a:xfrm>
        </p:spPr>
        <p:txBody>
          <a:bodyPr/>
          <a:lstStyle/>
          <a:p>
            <a:pPr algn="ctr"/>
            <a:r>
              <a:rPr lang="en-US" sz="4000" dirty="0" smtClean="0"/>
              <a:t>What was the National Origins Act?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3810000" cy="49834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Response by the government to immigration</a:t>
            </a:r>
          </a:p>
          <a:p>
            <a:endParaRPr lang="en-US" dirty="0"/>
          </a:p>
          <a:p>
            <a:r>
              <a:rPr lang="en-US" dirty="0" smtClean="0"/>
              <a:t>Restricted the number of immigrants by ethnic group (quotas)</a:t>
            </a:r>
          </a:p>
          <a:p>
            <a:endParaRPr lang="en-US" dirty="0"/>
          </a:p>
          <a:p>
            <a:r>
              <a:rPr lang="en-US" dirty="0" smtClean="0"/>
              <a:t>Allows America to let in “desirable” immigrants while keeping less desirable immigrants out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447800"/>
            <a:ext cx="5019675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17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"/>
            <a:ext cx="7620000" cy="639762"/>
          </a:xfrm>
        </p:spPr>
        <p:txBody>
          <a:bodyPr/>
          <a:lstStyle/>
          <a:p>
            <a:pPr algn="ctr"/>
            <a:r>
              <a:rPr lang="en-US" dirty="0" smtClean="0"/>
              <a:t>Today’s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3901348" cy="5553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Group 1</a:t>
            </a:r>
          </a:p>
          <a:p>
            <a:r>
              <a:rPr lang="en-US" dirty="0" smtClean="0"/>
              <a:t>In your groups create a WORD WEB focusing on Prejudice in America</a:t>
            </a:r>
          </a:p>
          <a:p>
            <a:endParaRPr lang="en-US" dirty="0"/>
          </a:p>
          <a:p>
            <a:r>
              <a:rPr lang="en-US" dirty="0" smtClean="0"/>
              <a:t>Be sure to include information from this unit and past units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7534" y="838200"/>
            <a:ext cx="4436866" cy="6019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Group 2</a:t>
            </a:r>
          </a:p>
          <a:p>
            <a:endParaRPr lang="en-US" dirty="0"/>
          </a:p>
          <a:p>
            <a:r>
              <a:rPr lang="en-US" dirty="0"/>
              <a:t>1)  </a:t>
            </a:r>
            <a:r>
              <a:rPr lang="en-US" dirty="0" smtClean="0"/>
              <a:t>Page 202 - “The </a:t>
            </a:r>
            <a:r>
              <a:rPr lang="en-US" dirty="0"/>
              <a:t>Palmer Raids”  create a flow chart that explains what happened .  Make sure chart is </a:t>
            </a:r>
            <a:r>
              <a:rPr lang="en-US" i="1" u="sng" dirty="0"/>
              <a:t>at least </a:t>
            </a:r>
            <a:r>
              <a:rPr lang="en-US" dirty="0"/>
              <a:t>5 boxes.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2) Do you think Palmer’s actions were justified?  Could there be a modern situation where you think it would be justified?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191000" y="949452"/>
            <a:ext cx="0" cy="4956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90269" y="4451350"/>
            <a:ext cx="1989887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Examples of prejudice </a:t>
            </a:r>
            <a:r>
              <a:rPr lang="en-US" smtClean="0"/>
              <a:t>in America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46660" y="5135753"/>
            <a:ext cx="990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341504" y="4152900"/>
            <a:ext cx="795756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800515" y="3848100"/>
            <a:ext cx="990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2959557" y="5225669"/>
            <a:ext cx="658505" cy="28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34230" y="3427476"/>
            <a:ext cx="2286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April 1919 US Postal Service intercepts 30 parcels that were bombs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7220115" y="3733800"/>
            <a:ext cx="9906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 of Class–You should Know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 Red Scare was and why it is important.</a:t>
            </a:r>
          </a:p>
          <a:p>
            <a:endParaRPr lang="en-US" dirty="0"/>
          </a:p>
          <a:p>
            <a:r>
              <a:rPr lang="en-US" dirty="0" smtClean="0"/>
              <a:t>What Nativism is and why it is important.</a:t>
            </a:r>
          </a:p>
          <a:p>
            <a:endParaRPr lang="en-US" dirty="0"/>
          </a:p>
          <a:p>
            <a:r>
              <a:rPr lang="en-US" dirty="0" smtClean="0"/>
              <a:t>Who Sacco and </a:t>
            </a:r>
            <a:r>
              <a:rPr lang="en-US" dirty="0"/>
              <a:t>V</a:t>
            </a:r>
            <a:r>
              <a:rPr lang="en-US" dirty="0" smtClean="0"/>
              <a:t>anzetti were and why their case is important.</a:t>
            </a:r>
          </a:p>
          <a:p>
            <a:endParaRPr lang="en-US" dirty="0"/>
          </a:p>
          <a:p>
            <a:r>
              <a:rPr lang="en-US" dirty="0" smtClean="0"/>
              <a:t>Why the KKK has a resurgence during this era.</a:t>
            </a:r>
          </a:p>
        </p:txBody>
      </p:sp>
    </p:spTree>
    <p:extLst>
      <p:ext uri="{BB962C8B-B14F-4D97-AF65-F5344CB8AC3E}">
        <p14:creationId xmlns:p14="http://schemas.microsoft.com/office/powerpoint/2010/main" val="7519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534400" cy="1143000"/>
          </a:xfrm>
        </p:spPr>
        <p:txBody>
          <a:bodyPr/>
          <a:lstStyle/>
          <a:p>
            <a:pPr algn="ctr"/>
            <a:r>
              <a:rPr lang="en-US" sz="4000" dirty="0" smtClean="0"/>
              <a:t>Read Nativism and Immigration Policies </a:t>
            </a:r>
            <a:r>
              <a:rPr lang="en-US" sz="4000" dirty="0" err="1" smtClean="0"/>
              <a:t>pgs</a:t>
            </a:r>
            <a:r>
              <a:rPr lang="en-US" sz="4000" dirty="0" smtClean="0"/>
              <a:t> 217 -219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3058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1) As you read complete the following organizer: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2)  Analyze the charts on top of 218:  Answer the questions on the side of the chart </a:t>
            </a:r>
          </a:p>
          <a:p>
            <a:endParaRPr lang="en-US" dirty="0"/>
          </a:p>
          <a:p>
            <a:r>
              <a:rPr lang="en-US" dirty="0" smtClean="0"/>
              <a:t>3)  What reasons did the KKK member ship begin to decline in the late 1920s?  Do you think membership is currently going down or up for the KKK?  Why?</a:t>
            </a:r>
          </a:p>
          <a:p>
            <a:endParaRPr lang="en-US" dirty="0"/>
          </a:p>
          <a:p>
            <a:r>
              <a:rPr lang="en-US" smtClean="0"/>
              <a:t>4)  How </a:t>
            </a:r>
            <a:r>
              <a:rPr lang="en-US" dirty="0" smtClean="0"/>
              <a:t>did the National Origins Act help deal with the tensions created by nativism?</a:t>
            </a:r>
          </a:p>
          <a:p>
            <a:endParaRPr lang="en-US" dirty="0"/>
          </a:p>
          <a:p>
            <a:pPr marL="1051560" lvl="3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115513" y="2019300"/>
            <a:ext cx="1989887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Examples of prejudice against immigrants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05400" y="1905000"/>
            <a:ext cx="1219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6429">
            <a:off x="5085773" y="2556597"/>
            <a:ext cx="1231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082" y="2678834"/>
            <a:ext cx="1231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7018">
            <a:off x="1899228" y="2011362"/>
            <a:ext cx="1231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91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620000" cy="3279775"/>
          </a:xfrm>
        </p:spPr>
        <p:txBody>
          <a:bodyPr/>
          <a:lstStyle/>
          <a:p>
            <a:r>
              <a:rPr lang="en-US" dirty="0" smtClean="0"/>
              <a:t>The 1920s in America – Racism and Prejudice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8 Lesson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0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What was the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Scare?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216152"/>
            <a:ext cx="4876800" cy="5641848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Since 1800s Americans accused foreigners of bringing communist ideas to America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Russian Revolution fueled the idea that the “Reds” were trying to take over America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Workers and strikes seen as the first step</a:t>
            </a:r>
            <a:endParaRPr lang="en-US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1371600"/>
            <a:ext cx="4229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807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"/>
            <a:ext cx="7620000" cy="1143000"/>
          </a:xfrm>
        </p:spPr>
        <p:txBody>
          <a:bodyPr/>
          <a:lstStyle/>
          <a:p>
            <a:r>
              <a:rPr lang="en-US" dirty="0" smtClean="0"/>
              <a:t>Where did this come from?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498848" cy="5638800"/>
          </a:xfrm>
        </p:spPr>
        <p:txBody>
          <a:bodyPr>
            <a:normAutofit/>
          </a:bodyPr>
          <a:lstStyle/>
          <a:p>
            <a:r>
              <a:rPr lang="en-US" i="1" dirty="0" smtClean="0"/>
              <a:t>1917 Russian Revolution /Communist take over Russia</a:t>
            </a:r>
          </a:p>
          <a:p>
            <a:endParaRPr lang="en-US" i="1" dirty="0"/>
          </a:p>
          <a:p>
            <a:r>
              <a:rPr lang="en-US" i="1" u="sng" dirty="0" smtClean="0"/>
              <a:t>***Palmer Raids ***</a:t>
            </a:r>
            <a:r>
              <a:rPr lang="en-US" i="1" dirty="0" smtClean="0"/>
              <a:t>– Postal Service Bombs led to forced deportation and FBI</a:t>
            </a:r>
          </a:p>
          <a:p>
            <a:endParaRPr lang="en-US" i="1" dirty="0" smtClean="0"/>
          </a:p>
          <a:p>
            <a:r>
              <a:rPr lang="en-US" i="1" dirty="0" smtClean="0"/>
              <a:t>***Americans began to give up their civil liberties (freedoms) in response***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069137"/>
            <a:ext cx="3883152" cy="575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476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</a:t>
            </a:r>
            <a:r>
              <a:rPr lang="en-US" dirty="0"/>
              <a:t>Y</a:t>
            </a:r>
            <a:r>
              <a:rPr lang="en-US" dirty="0" smtClean="0"/>
              <a:t>our Groups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417638"/>
            <a:ext cx="3429000" cy="5257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How do you think the Red Scare affected immigrants?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Does this relate to anything we have been covering?  What? How?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828800"/>
            <a:ext cx="4281714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n-US" dirty="0" smtClean="0"/>
              <a:t>What is Nativism</a:t>
            </a:r>
            <a:r>
              <a:rPr lang="en-US" dirty="0"/>
              <a:t>? (Reminder Slide)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8088" y="952500"/>
            <a:ext cx="4267200" cy="5638800"/>
          </a:xfrm>
        </p:spPr>
        <p:txBody>
          <a:bodyPr>
            <a:normAutofit/>
          </a:bodyPr>
          <a:lstStyle/>
          <a:p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A belief that one’s country needs to be protected against immigrants </a:t>
            </a:r>
          </a:p>
          <a:p>
            <a:endParaRPr lang="en-US" i="1" dirty="0"/>
          </a:p>
          <a:p>
            <a:r>
              <a:rPr lang="en-US" i="1" dirty="0" smtClean="0"/>
              <a:t>Includes an extreme dislike or hatred of immigrants</a:t>
            </a:r>
          </a:p>
          <a:p>
            <a:endParaRPr lang="en-US" i="1" dirty="0" smtClean="0"/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288" y="1143000"/>
            <a:ext cx="481871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16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did Nativism Strengthen after WWI?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4114800" cy="4940808"/>
          </a:xfrm>
        </p:spPr>
        <p:txBody>
          <a:bodyPr>
            <a:normAutofit/>
          </a:bodyPr>
          <a:lstStyle/>
          <a:p>
            <a:r>
              <a:rPr lang="en-US" i="1" dirty="0" smtClean="0"/>
              <a:t>During and after WWI Americans became prejudice against all immigrants</a:t>
            </a:r>
          </a:p>
          <a:p>
            <a:endParaRPr lang="en-US" i="1" dirty="0"/>
          </a:p>
          <a:p>
            <a:r>
              <a:rPr lang="en-US" i="1" dirty="0"/>
              <a:t>Immigrants were blamed for many problems in society (unemployment, strikes, recession)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431225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2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i="1" dirty="0"/>
              <a:t>Think – Pair – Share</a:t>
            </a:r>
            <a:br>
              <a:rPr lang="en-US" sz="4800" i="1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 we still have Nativism today</a:t>
            </a:r>
            <a:r>
              <a:rPr lang="en-US" sz="2800" dirty="0" smtClean="0"/>
              <a:t>?</a:t>
            </a:r>
          </a:p>
          <a:p>
            <a:endParaRPr lang="en-US" sz="2800" i="1" dirty="0"/>
          </a:p>
          <a:p>
            <a:r>
              <a:rPr lang="en-US" sz="2800" i="1" dirty="0" smtClean="0"/>
              <a:t>Try to think of ways our government and people have Nativism in America today.  Who is discriminated against?  Why do you think it happens?</a:t>
            </a:r>
          </a:p>
          <a:p>
            <a:endParaRPr lang="en-US" sz="2800" i="1" dirty="0"/>
          </a:p>
          <a:p>
            <a:r>
              <a:rPr lang="en-US" sz="2800" i="1" dirty="0" smtClean="0"/>
              <a:t>Do you think any of it is valid?  Why or why not?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5623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927"/>
            <a:ext cx="7620000" cy="1143000"/>
          </a:xfrm>
        </p:spPr>
        <p:txBody>
          <a:bodyPr/>
          <a:lstStyle/>
          <a:p>
            <a:r>
              <a:rPr lang="en-US" dirty="0" smtClean="0"/>
              <a:t>Who were Sacco and Vanzetti?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3886200" cy="55626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Famous murder trial</a:t>
            </a:r>
          </a:p>
          <a:p>
            <a:endParaRPr lang="en-US" i="1" dirty="0"/>
          </a:p>
          <a:p>
            <a:r>
              <a:rPr lang="en-US" i="1" dirty="0" smtClean="0"/>
              <a:t>2 men robbed and murdered 2 employees at a shoe factory</a:t>
            </a:r>
          </a:p>
          <a:p>
            <a:endParaRPr lang="en-US" i="1" dirty="0"/>
          </a:p>
          <a:p>
            <a:r>
              <a:rPr lang="en-US" i="1" dirty="0" smtClean="0"/>
              <a:t>2 Italian immigrants, Sacco and Vanzetti arrested</a:t>
            </a:r>
          </a:p>
          <a:p>
            <a:endParaRPr lang="en-US" i="1" dirty="0"/>
          </a:p>
          <a:p>
            <a:r>
              <a:rPr lang="en-US" i="1" dirty="0" smtClean="0"/>
              <a:t>***Accused of being </a:t>
            </a:r>
            <a:r>
              <a:rPr lang="en-US" b="1" i="1" u="sng" dirty="0" smtClean="0"/>
              <a:t>anarchists***</a:t>
            </a:r>
            <a:endParaRPr lang="en-US" b="1" i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0"/>
            <a:ext cx="4547434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73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774</Words>
  <Application>Microsoft Office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Adjacency</vt:lpstr>
      <vt:lpstr>1_Adjacency</vt:lpstr>
      <vt:lpstr>2_Adjacency</vt:lpstr>
      <vt:lpstr>Primary Source Analysis</vt:lpstr>
      <vt:lpstr>The 1920s in America – Racism and Prejudice</vt:lpstr>
      <vt:lpstr>What was the Red Scare?</vt:lpstr>
      <vt:lpstr>Where did this come from? </vt:lpstr>
      <vt:lpstr>In Your Groups</vt:lpstr>
      <vt:lpstr>What is Nativism? (Reminder Slide) </vt:lpstr>
      <vt:lpstr>Why did Nativism Strengthen after WWI?</vt:lpstr>
      <vt:lpstr>Think – Pair – Share </vt:lpstr>
      <vt:lpstr>Who were Sacco and Vanzetti?</vt:lpstr>
      <vt:lpstr>What happened to Sacco &amp; Vanzetti?</vt:lpstr>
      <vt:lpstr>Why did the KKK return?</vt:lpstr>
      <vt:lpstr>Analyze this Political Cartoon.</vt:lpstr>
      <vt:lpstr>What was the National Origins Act?</vt:lpstr>
      <vt:lpstr>Today’s Activities</vt:lpstr>
      <vt:lpstr>End of Class–You should Know</vt:lpstr>
      <vt:lpstr>Read Nativism and Immigration Policies pgs 217 -219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1920s in America</dc:title>
  <dc:creator>Mcdonald, Damien L.</dc:creator>
  <cp:lastModifiedBy>Sacerdote, Kevin R.</cp:lastModifiedBy>
  <cp:revision>21</cp:revision>
  <dcterms:created xsi:type="dcterms:W3CDTF">2012-11-15T17:23:04Z</dcterms:created>
  <dcterms:modified xsi:type="dcterms:W3CDTF">2015-12-03T18:45:18Z</dcterms:modified>
</cp:coreProperties>
</file>